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d8e8c39df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d8e8c39d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d469bc1fb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d469bc1f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d469bc1fb_2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d469bc1f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469bc1fb_2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d469bc1fb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deecd910c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deecd91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670c7d462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670c7d4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-Común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-Empleados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-Restructuración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61047fdb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61047fd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61047fdb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61047fd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d7f0a65fe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d7f0a65f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661047fdb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661047f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d9af08971_3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d9af0897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4.jpg" id="10" name="Google Shape;10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photo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3.jpg" id="15" name="Google Shape;15;p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1.jpg" id="21" name="Google Shape;21;p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▫"/>
              <a:defRPr i="1" sz="3000"/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28" name="Google Shape;28;p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35" name="Google Shape;35;p6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43" name="Google Shape;43;p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52" name="Google Shape;52;p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8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58" name="Google Shape;58;p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64" name="Google Shape;64;p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6486D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722925" y="1784400"/>
            <a:ext cx="6158100" cy="15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Christmas </a:t>
            </a:r>
            <a:r>
              <a:rPr lang="en" sz="1800"/>
              <a:t>project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The TMT sector: Big Data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grpSp>
        <p:nvGrpSpPr>
          <p:cNvPr id="75" name="Google Shape;75;p12"/>
          <p:cNvGrpSpPr/>
          <p:nvPr/>
        </p:nvGrpSpPr>
        <p:grpSpPr>
          <a:xfrm>
            <a:off x="800651" y="1070678"/>
            <a:ext cx="543560" cy="446273"/>
            <a:chOff x="2599525" y="3688600"/>
            <a:chExt cx="428675" cy="351950"/>
          </a:xfrm>
        </p:grpSpPr>
        <p:sp>
          <p:nvSpPr>
            <p:cNvPr id="76" name="Google Shape;76;p12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2"/>
          <p:cNvSpPr txBox="1"/>
          <p:nvPr/>
        </p:nvSpPr>
        <p:spPr>
          <a:xfrm>
            <a:off x="7174300" y="3561775"/>
            <a:ext cx="16371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Eloi Bribian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Ákos </a:t>
            </a:r>
            <a:r>
              <a:rPr lang="en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Érsek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Iker Caballero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Carlos Luna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Tomás Blasco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Dani González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>
            <p:ph type="title"/>
          </p:nvPr>
        </p:nvSpPr>
        <p:spPr>
          <a:xfrm>
            <a:off x="638175" y="368025"/>
            <a:ext cx="7743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Competitive scene of DATA WAREHOUSING</a:t>
            </a:r>
            <a:endParaRPr sz="2400"/>
          </a:p>
        </p:txBody>
      </p:sp>
      <p:sp>
        <p:nvSpPr>
          <p:cNvPr id="235" name="Google Shape;235;p2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1"/>
          <p:cNvSpPr txBox="1"/>
          <p:nvPr/>
        </p:nvSpPr>
        <p:spPr>
          <a:xfrm>
            <a:off x="756425" y="1290700"/>
            <a:ext cx="3825300" cy="27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❏"/>
            </a:pPr>
            <a:r>
              <a:rPr lang="en" sz="1200">
                <a:solidFill>
                  <a:srgbClr val="FFFFFF"/>
                </a:solidFill>
              </a:rPr>
              <a:t>The global data warehousing market size was valued at $18.61 billion in 2017, growing at a CAGR of 8.2% from 2018 to 2025.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❏"/>
            </a:pPr>
            <a:r>
              <a:rPr lang="en" sz="1200">
                <a:solidFill>
                  <a:srgbClr val="FFFFFF"/>
                </a:solidFill>
              </a:rPr>
              <a:t>BFSI and Telcos are likely to drive demand the most in the coming years </a:t>
            </a:r>
            <a:r>
              <a:rPr lang="en" sz="1200">
                <a:solidFill>
                  <a:srgbClr val="FFFFFF"/>
                </a:solidFill>
              </a:rPr>
              <a:t>Terradata works with the top 17 telecommunication companies and 17 of the top 20 BSFIs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❏"/>
            </a:pPr>
            <a:r>
              <a:rPr lang="en" sz="1200">
                <a:solidFill>
                  <a:srgbClr val="FFFFFF"/>
                </a:solidFill>
              </a:rPr>
              <a:t>Data Warehousing is expensive: hinders entry, but also growth as SME have limited budgets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❏"/>
            </a:pPr>
            <a:r>
              <a:rPr lang="en" sz="1200">
                <a:solidFill>
                  <a:srgbClr val="FFFFFF"/>
                </a:solidFill>
              </a:rPr>
              <a:t>Terradata is transitioning towards subscriptions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❏"/>
            </a:pPr>
            <a:r>
              <a:rPr lang="en" sz="1200">
                <a:solidFill>
                  <a:srgbClr val="FFFFFF"/>
                </a:solidFill>
              </a:rPr>
              <a:t>IBM and Oracle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7" name="Google Shape;2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425" y="1604639"/>
            <a:ext cx="3580925" cy="21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272850" y="314550"/>
            <a:ext cx="85791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Insider Transactions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43" name="Google Shape;243;p22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2"/>
          <p:cNvSpPr txBox="1"/>
          <p:nvPr>
            <p:ph idx="4294967295" type="body"/>
          </p:nvPr>
        </p:nvSpPr>
        <p:spPr>
          <a:xfrm>
            <a:off x="794850" y="1009600"/>
            <a:ext cx="70854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¿What do the people that knows more about these firms with </a:t>
            </a:r>
            <a:r>
              <a:rPr b="1" i="1" lang="en" sz="1200">
                <a:latin typeface="Montserrat"/>
                <a:ea typeface="Montserrat"/>
                <a:cs typeface="Montserrat"/>
                <a:sym typeface="Montserrat"/>
              </a:rPr>
              <a:t>THEIR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money?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261" y="1873500"/>
            <a:ext cx="2201937" cy="5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363" y="1517175"/>
            <a:ext cx="1864476" cy="15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>
            <p:ph idx="4294967295" type="body"/>
          </p:nvPr>
        </p:nvSpPr>
        <p:spPr>
          <a:xfrm>
            <a:off x="638975" y="2298375"/>
            <a:ext cx="27738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INSIDER MODEL 48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2"/>
          <p:cNvSpPr txBox="1"/>
          <p:nvPr>
            <p:ph idx="4294967295" type="body"/>
          </p:nvPr>
        </p:nvSpPr>
        <p:spPr>
          <a:xfrm>
            <a:off x="5047563" y="2298375"/>
            <a:ext cx="29703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INSIDER MODEL 87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type="title"/>
          </p:nvPr>
        </p:nvSpPr>
        <p:spPr>
          <a:xfrm>
            <a:off x="272850" y="314550"/>
            <a:ext cx="85791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Análisis técnico</a:t>
            </a:r>
            <a:endParaRPr sz="3600"/>
          </a:p>
        </p:txBody>
      </p:sp>
      <p:sp>
        <p:nvSpPr>
          <p:cNvPr id="254" name="Google Shape;254;p23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399" y="1219525"/>
            <a:ext cx="4599201" cy="326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type="title"/>
          </p:nvPr>
        </p:nvSpPr>
        <p:spPr>
          <a:xfrm>
            <a:off x="272850" y="314550"/>
            <a:ext cx="85791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Análisis técnico</a:t>
            </a:r>
            <a:endParaRPr sz="3600"/>
          </a:p>
        </p:txBody>
      </p:sp>
      <p:sp>
        <p:nvSpPr>
          <p:cNvPr id="261" name="Google Shape;261;p24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137" y="1336150"/>
            <a:ext cx="4664525" cy="304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4294967295" type="body"/>
          </p:nvPr>
        </p:nvSpPr>
        <p:spPr>
          <a:xfrm>
            <a:off x="457150" y="293050"/>
            <a:ext cx="82296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TMT SECTOR - BIG DATA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" name="Google Shape;85;p13"/>
          <p:cNvSpPr txBox="1"/>
          <p:nvPr>
            <p:ph idx="4294967295" type="body"/>
          </p:nvPr>
        </p:nvSpPr>
        <p:spPr>
          <a:xfrm>
            <a:off x="859025" y="1376350"/>
            <a:ext cx="7085400" cy="28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The global big data technology market was valued at $36.8 billion in 2018 and is expected to reach $104.3 billion by 2026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Drivers of this market: IoT, IaaS &amp; AI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Expansion of blockchain technology, lower data storage costs, enormous data generation and e-commerce companies are expected to drive the global market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Cloud computing solutions are likely to pave the way for new market opportunities since they eliminate the need of hardware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560082" y="521592"/>
            <a:ext cx="298946" cy="364550"/>
            <a:chOff x="596350" y="929175"/>
            <a:chExt cx="407950" cy="497475"/>
          </a:xfrm>
        </p:grpSpPr>
        <p:sp>
          <p:nvSpPr>
            <p:cNvPr id="88" name="Google Shape;88;p13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2172300" y="354425"/>
            <a:ext cx="47994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Hedging strategy</a:t>
            </a:r>
            <a:endParaRPr sz="3600"/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3486300" y="2474300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Enterprise Value</a:t>
            </a:r>
            <a:endParaRPr sz="1400"/>
          </a:p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1537600" y="2474300"/>
            <a:ext cx="18333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3262.83€ millions</a:t>
            </a:r>
            <a:endParaRPr sz="1200"/>
          </a:p>
        </p:txBody>
      </p:sp>
      <p:sp>
        <p:nvSpPr>
          <p:cNvPr id="103" name="Google Shape;103;p14"/>
          <p:cNvSpPr txBox="1"/>
          <p:nvPr>
            <p:ph type="title"/>
          </p:nvPr>
        </p:nvSpPr>
        <p:spPr>
          <a:xfrm>
            <a:off x="5882600" y="2474300"/>
            <a:ext cx="18333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3675.25€ millions</a:t>
            </a:r>
            <a:endParaRPr sz="1200"/>
          </a:p>
        </p:txBody>
      </p:sp>
      <p:sp>
        <p:nvSpPr>
          <p:cNvPr id="104" name="Google Shape;104;p14"/>
          <p:cNvSpPr txBox="1"/>
          <p:nvPr>
            <p:ph type="title"/>
          </p:nvPr>
        </p:nvSpPr>
        <p:spPr>
          <a:xfrm>
            <a:off x="3497100" y="3447925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Equity Value</a:t>
            </a:r>
            <a:endParaRPr sz="1400"/>
          </a:p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1537600" y="3447925"/>
            <a:ext cx="18333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2922.29</a:t>
            </a:r>
            <a:r>
              <a:rPr lang="en" sz="1200"/>
              <a:t>€ millions</a:t>
            </a:r>
            <a:endParaRPr sz="1200"/>
          </a:p>
        </p:txBody>
      </p:sp>
      <p:sp>
        <p:nvSpPr>
          <p:cNvPr id="106" name="Google Shape;106;p14"/>
          <p:cNvSpPr txBox="1"/>
          <p:nvPr>
            <p:ph type="title"/>
          </p:nvPr>
        </p:nvSpPr>
        <p:spPr>
          <a:xfrm>
            <a:off x="5882600" y="3491150"/>
            <a:ext cx="18333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2664.55</a:t>
            </a:r>
            <a:r>
              <a:rPr lang="en" sz="1200"/>
              <a:t>€ millions</a:t>
            </a:r>
            <a:endParaRPr sz="1200"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686" y="1169000"/>
            <a:ext cx="2201937" cy="5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638" y="779175"/>
            <a:ext cx="1864476" cy="15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4"/>
          <p:cNvCxnSpPr/>
          <p:nvPr/>
        </p:nvCxnSpPr>
        <p:spPr>
          <a:xfrm>
            <a:off x="1749150" y="3155050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441875"/>
            <a:ext cx="8217600" cy="11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Business</a:t>
            </a:r>
            <a:r>
              <a:rPr lang="en" sz="3600">
                <a:solidFill>
                  <a:schemeClr val="lt1"/>
                </a:solidFill>
              </a:rPr>
              <a:t> strategy</a:t>
            </a:r>
            <a:endParaRPr/>
          </a:p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75" y="1702625"/>
            <a:ext cx="3902106" cy="20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571" y="1702625"/>
            <a:ext cx="3889766" cy="20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2233200" y="368025"/>
            <a:ext cx="4677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Financial </a:t>
            </a:r>
            <a:r>
              <a:rPr lang="en" sz="3600"/>
              <a:t>analysis</a:t>
            </a:r>
            <a:endParaRPr sz="3600"/>
          </a:p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3495550" y="2105975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Liquidity</a:t>
            </a:r>
            <a:endParaRPr sz="1400"/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2051913" y="2105975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1.62</a:t>
            </a:r>
            <a:r>
              <a:rPr lang="en" sz="1200"/>
              <a:t>x</a:t>
            </a:r>
            <a:endParaRPr sz="1200"/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6436488" y="2105975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1.27</a:t>
            </a:r>
            <a:r>
              <a:rPr lang="en" sz="1200"/>
              <a:t>x</a:t>
            </a:r>
            <a:endParaRPr sz="1200"/>
          </a:p>
        </p:txBody>
      </p:sp>
      <p:sp>
        <p:nvSpPr>
          <p:cNvPr id="127" name="Google Shape;127;p16"/>
          <p:cNvSpPr txBox="1"/>
          <p:nvPr>
            <p:ph type="title"/>
          </p:nvPr>
        </p:nvSpPr>
        <p:spPr>
          <a:xfrm>
            <a:off x="3477013" y="2586863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Financial Leverage</a:t>
            </a:r>
            <a:endParaRPr sz="1400"/>
          </a:p>
        </p:txBody>
      </p:sp>
      <p:sp>
        <p:nvSpPr>
          <p:cNvPr id="128" name="Google Shape;128;p16"/>
          <p:cNvSpPr txBox="1"/>
          <p:nvPr>
            <p:ph type="title"/>
          </p:nvPr>
        </p:nvSpPr>
        <p:spPr>
          <a:xfrm>
            <a:off x="2053163" y="2586875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1.54</a:t>
            </a:r>
            <a:endParaRPr sz="1200"/>
          </a:p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6436488" y="2586875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6.03</a:t>
            </a:r>
            <a:endParaRPr sz="1200"/>
          </a:p>
        </p:txBody>
      </p:sp>
      <p:sp>
        <p:nvSpPr>
          <p:cNvPr id="130" name="Google Shape;130;p16"/>
          <p:cNvSpPr txBox="1"/>
          <p:nvPr>
            <p:ph type="title"/>
          </p:nvPr>
        </p:nvSpPr>
        <p:spPr>
          <a:xfrm>
            <a:off x="3477013" y="3067775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Debt</a:t>
            </a:r>
            <a:endParaRPr sz="1400"/>
          </a:p>
        </p:txBody>
      </p:sp>
      <p:sp>
        <p:nvSpPr>
          <p:cNvPr id="131" name="Google Shape;131;p16"/>
          <p:cNvSpPr txBox="1"/>
          <p:nvPr>
            <p:ph type="title"/>
          </p:nvPr>
        </p:nvSpPr>
        <p:spPr>
          <a:xfrm>
            <a:off x="6416725" y="3046163"/>
            <a:ext cx="7743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83.43%</a:t>
            </a:r>
            <a:endParaRPr sz="1200"/>
          </a:p>
        </p:txBody>
      </p:sp>
      <p:sp>
        <p:nvSpPr>
          <p:cNvPr id="132" name="Google Shape;132;p16"/>
          <p:cNvSpPr txBox="1"/>
          <p:nvPr>
            <p:ph type="title"/>
          </p:nvPr>
        </p:nvSpPr>
        <p:spPr>
          <a:xfrm>
            <a:off x="2003063" y="3067775"/>
            <a:ext cx="7743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35.11%</a:t>
            </a:r>
            <a:endParaRPr sz="1200"/>
          </a:p>
        </p:txBody>
      </p:sp>
      <p:sp>
        <p:nvSpPr>
          <p:cNvPr id="133" name="Google Shape;133;p16"/>
          <p:cNvSpPr txBox="1"/>
          <p:nvPr/>
        </p:nvSpPr>
        <p:spPr>
          <a:xfrm>
            <a:off x="2105650" y="1713488"/>
            <a:ext cx="587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TTM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6470425" y="1713488"/>
            <a:ext cx="587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TTM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3507350" y="3943125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ROE (%)</a:t>
            </a:r>
            <a:endParaRPr sz="1400"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6466825" y="3943125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3.15%</a:t>
            </a:r>
            <a:endParaRPr sz="1200"/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2012350" y="3943125"/>
            <a:ext cx="804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-41.24%</a:t>
            </a:r>
            <a:endParaRPr sz="1200"/>
          </a:p>
        </p:txBody>
      </p:sp>
      <p:sp>
        <p:nvSpPr>
          <p:cNvPr id="138" name="Google Shape;138;p16"/>
          <p:cNvSpPr txBox="1"/>
          <p:nvPr>
            <p:ph type="title"/>
          </p:nvPr>
        </p:nvSpPr>
        <p:spPr>
          <a:xfrm>
            <a:off x="3523763" y="3494650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ROA (%)</a:t>
            </a:r>
            <a:endParaRPr sz="1400"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6483238" y="3494650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0.68</a:t>
            </a:r>
            <a:r>
              <a:rPr lang="en" sz="1200"/>
              <a:t>%</a:t>
            </a:r>
            <a:endParaRPr sz="1200"/>
          </a:p>
        </p:txBody>
      </p:sp>
      <p:sp>
        <p:nvSpPr>
          <p:cNvPr id="140" name="Google Shape;140;p16"/>
          <p:cNvSpPr txBox="1"/>
          <p:nvPr>
            <p:ph type="title"/>
          </p:nvPr>
        </p:nvSpPr>
        <p:spPr>
          <a:xfrm>
            <a:off x="1942300" y="3505450"/>
            <a:ext cx="914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-24.94%</a:t>
            </a:r>
            <a:endParaRPr sz="12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638" y="779175"/>
            <a:ext cx="1864476" cy="15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686" y="1169000"/>
            <a:ext cx="2201937" cy="5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16"/>
          <p:cNvCxnSpPr/>
          <p:nvPr/>
        </p:nvCxnSpPr>
        <p:spPr>
          <a:xfrm>
            <a:off x="1775825" y="2540375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6"/>
          <p:cNvCxnSpPr/>
          <p:nvPr/>
        </p:nvCxnSpPr>
        <p:spPr>
          <a:xfrm>
            <a:off x="1775825" y="3021275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6"/>
          <p:cNvCxnSpPr/>
          <p:nvPr/>
        </p:nvCxnSpPr>
        <p:spPr>
          <a:xfrm>
            <a:off x="1775825" y="3918238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6"/>
          <p:cNvCxnSpPr/>
          <p:nvPr/>
        </p:nvCxnSpPr>
        <p:spPr>
          <a:xfrm>
            <a:off x="1775825" y="3475163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2233200" y="368025"/>
            <a:ext cx="4677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Financial analysis</a:t>
            </a:r>
            <a:endParaRPr sz="3600"/>
          </a:p>
        </p:txBody>
      </p:sp>
      <p:sp>
        <p:nvSpPr>
          <p:cNvPr id="152" name="Google Shape;152;p17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3425900" y="2438775"/>
            <a:ext cx="22818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Operating Cash Flow</a:t>
            </a:r>
            <a:endParaRPr sz="1400"/>
          </a:p>
        </p:txBody>
      </p:sp>
      <p:sp>
        <p:nvSpPr>
          <p:cNvPr id="154" name="Google Shape;154;p17"/>
          <p:cNvSpPr txBox="1"/>
          <p:nvPr>
            <p:ph type="title"/>
          </p:nvPr>
        </p:nvSpPr>
        <p:spPr>
          <a:xfrm>
            <a:off x="1668398" y="2438775"/>
            <a:ext cx="15129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34.27€ millions</a:t>
            </a:r>
            <a:endParaRPr sz="1200"/>
          </a:p>
        </p:txBody>
      </p:sp>
      <p:sp>
        <p:nvSpPr>
          <p:cNvPr id="155" name="Google Shape;155;p17"/>
          <p:cNvSpPr txBox="1"/>
          <p:nvPr/>
        </p:nvSpPr>
        <p:spPr>
          <a:xfrm>
            <a:off x="2105650" y="1713488"/>
            <a:ext cx="587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2019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6470425" y="1713488"/>
            <a:ext cx="587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TTM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7"/>
          <p:cNvSpPr txBox="1"/>
          <p:nvPr>
            <p:ph type="title"/>
          </p:nvPr>
        </p:nvSpPr>
        <p:spPr>
          <a:xfrm>
            <a:off x="1668400" y="2876450"/>
            <a:ext cx="15735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61.96€ millions</a:t>
            </a:r>
            <a:endParaRPr sz="1200"/>
          </a:p>
        </p:txBody>
      </p:sp>
      <p:sp>
        <p:nvSpPr>
          <p:cNvPr id="158" name="Google Shape;158;p17"/>
          <p:cNvSpPr txBox="1"/>
          <p:nvPr>
            <p:ph type="title"/>
          </p:nvPr>
        </p:nvSpPr>
        <p:spPr>
          <a:xfrm>
            <a:off x="3482300" y="3314125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Financial Cash Flow</a:t>
            </a:r>
            <a:endParaRPr sz="1400"/>
          </a:p>
        </p:txBody>
      </p:sp>
      <p:sp>
        <p:nvSpPr>
          <p:cNvPr id="159" name="Google Shape;159;p17"/>
          <p:cNvSpPr txBox="1"/>
          <p:nvPr>
            <p:ph type="title"/>
          </p:nvPr>
        </p:nvSpPr>
        <p:spPr>
          <a:xfrm>
            <a:off x="3389550" y="2876450"/>
            <a:ext cx="24012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Investment</a:t>
            </a:r>
            <a:r>
              <a:rPr lang="en" sz="1400"/>
              <a:t> Cash Flow</a:t>
            </a:r>
            <a:endParaRPr sz="1400"/>
          </a:p>
        </p:txBody>
      </p:sp>
      <p:sp>
        <p:nvSpPr>
          <p:cNvPr id="160" name="Google Shape;160;p17"/>
          <p:cNvSpPr txBox="1"/>
          <p:nvPr>
            <p:ph type="title"/>
          </p:nvPr>
        </p:nvSpPr>
        <p:spPr>
          <a:xfrm>
            <a:off x="1668400" y="3314125"/>
            <a:ext cx="15735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/>
              <a:t>6.10</a:t>
            </a:r>
            <a:r>
              <a:rPr lang="en" sz="1200"/>
              <a:t>€ millions</a:t>
            </a:r>
            <a:endParaRPr sz="1200"/>
          </a:p>
        </p:txBody>
      </p:sp>
      <p:sp>
        <p:nvSpPr>
          <p:cNvPr id="161" name="Google Shape;161;p17"/>
          <p:cNvSpPr txBox="1"/>
          <p:nvPr>
            <p:ph type="title"/>
          </p:nvPr>
        </p:nvSpPr>
        <p:spPr>
          <a:xfrm>
            <a:off x="5952298" y="2438775"/>
            <a:ext cx="15129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200</a:t>
            </a:r>
            <a:r>
              <a:rPr lang="en" sz="1200"/>
              <a:t>€ millions</a:t>
            </a:r>
            <a:endParaRPr sz="1200"/>
          </a:p>
        </p:txBody>
      </p:sp>
      <p:sp>
        <p:nvSpPr>
          <p:cNvPr id="162" name="Google Shape;162;p17"/>
          <p:cNvSpPr txBox="1"/>
          <p:nvPr>
            <p:ph type="title"/>
          </p:nvPr>
        </p:nvSpPr>
        <p:spPr>
          <a:xfrm>
            <a:off x="5952300" y="2876450"/>
            <a:ext cx="15735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/>
              <a:t>110</a:t>
            </a:r>
            <a:r>
              <a:rPr lang="en" sz="1200"/>
              <a:t>€ millions</a:t>
            </a:r>
            <a:endParaRPr sz="1200"/>
          </a:p>
        </p:txBody>
      </p:sp>
      <p:sp>
        <p:nvSpPr>
          <p:cNvPr id="163" name="Google Shape;163;p17"/>
          <p:cNvSpPr txBox="1"/>
          <p:nvPr>
            <p:ph type="title"/>
          </p:nvPr>
        </p:nvSpPr>
        <p:spPr>
          <a:xfrm>
            <a:off x="5952300" y="3314125"/>
            <a:ext cx="15735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- 320€ millions</a:t>
            </a:r>
            <a:endParaRPr sz="12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638" y="779175"/>
            <a:ext cx="1864476" cy="15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686" y="1169000"/>
            <a:ext cx="2201937" cy="5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17"/>
          <p:cNvCxnSpPr/>
          <p:nvPr/>
        </p:nvCxnSpPr>
        <p:spPr>
          <a:xfrm>
            <a:off x="1668400" y="2823650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7"/>
          <p:cNvCxnSpPr/>
          <p:nvPr/>
        </p:nvCxnSpPr>
        <p:spPr>
          <a:xfrm>
            <a:off x="1668400" y="3289238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2233200" y="368025"/>
            <a:ext cx="4677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Financial analysis</a:t>
            </a:r>
            <a:endParaRPr sz="3600"/>
          </a:p>
        </p:txBody>
      </p:sp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18"/>
          <p:cNvSpPr txBox="1"/>
          <p:nvPr>
            <p:ph type="title"/>
          </p:nvPr>
        </p:nvSpPr>
        <p:spPr>
          <a:xfrm>
            <a:off x="3469763" y="2676500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Revenue Growth</a:t>
            </a:r>
            <a:endParaRPr sz="1400"/>
          </a:p>
        </p:txBody>
      </p:sp>
      <p:sp>
        <p:nvSpPr>
          <p:cNvPr id="175" name="Google Shape;175;p18"/>
          <p:cNvSpPr txBox="1"/>
          <p:nvPr>
            <p:ph type="title"/>
          </p:nvPr>
        </p:nvSpPr>
        <p:spPr>
          <a:xfrm>
            <a:off x="1944475" y="2676500"/>
            <a:ext cx="9168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30.61</a:t>
            </a:r>
            <a:r>
              <a:rPr lang="en" sz="1200"/>
              <a:t>%</a:t>
            </a:r>
            <a:endParaRPr sz="1200"/>
          </a:p>
        </p:txBody>
      </p:sp>
      <p:sp>
        <p:nvSpPr>
          <p:cNvPr id="176" name="Google Shape;176;p18"/>
          <p:cNvSpPr txBox="1"/>
          <p:nvPr>
            <p:ph type="title"/>
          </p:nvPr>
        </p:nvSpPr>
        <p:spPr>
          <a:xfrm>
            <a:off x="6429238" y="2676500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-7.9</a:t>
            </a:r>
            <a:r>
              <a:rPr lang="en" sz="1200"/>
              <a:t>%</a:t>
            </a:r>
            <a:endParaRPr sz="1200"/>
          </a:p>
        </p:txBody>
      </p:sp>
      <p:sp>
        <p:nvSpPr>
          <p:cNvPr id="177" name="Google Shape;177;p18"/>
          <p:cNvSpPr txBox="1"/>
          <p:nvPr/>
        </p:nvSpPr>
        <p:spPr>
          <a:xfrm>
            <a:off x="2105650" y="1713488"/>
            <a:ext cx="587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TTM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6470425" y="1713488"/>
            <a:ext cx="587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TTM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18"/>
          <p:cNvSpPr txBox="1"/>
          <p:nvPr>
            <p:ph type="title"/>
          </p:nvPr>
        </p:nvSpPr>
        <p:spPr>
          <a:xfrm>
            <a:off x="3492188" y="4023063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Operating Margin</a:t>
            </a:r>
            <a:endParaRPr sz="1400"/>
          </a:p>
        </p:txBody>
      </p:sp>
      <p:sp>
        <p:nvSpPr>
          <p:cNvPr id="180" name="Google Shape;180;p18"/>
          <p:cNvSpPr txBox="1"/>
          <p:nvPr>
            <p:ph type="title"/>
          </p:nvPr>
        </p:nvSpPr>
        <p:spPr>
          <a:xfrm>
            <a:off x="6451663" y="4023063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1.9%</a:t>
            </a:r>
            <a:endParaRPr sz="1200"/>
          </a:p>
        </p:txBody>
      </p:sp>
      <p:sp>
        <p:nvSpPr>
          <p:cNvPr id="181" name="Google Shape;181;p18"/>
          <p:cNvSpPr txBox="1"/>
          <p:nvPr>
            <p:ph type="title"/>
          </p:nvPr>
        </p:nvSpPr>
        <p:spPr>
          <a:xfrm>
            <a:off x="2018238" y="4023063"/>
            <a:ext cx="7743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-49.8%</a:t>
            </a:r>
            <a:endParaRPr sz="1200"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686" y="1169000"/>
            <a:ext cx="2201937" cy="5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888" y="808800"/>
            <a:ext cx="1864476" cy="15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18"/>
          <p:cNvCxnSpPr/>
          <p:nvPr/>
        </p:nvCxnSpPr>
        <p:spPr>
          <a:xfrm>
            <a:off x="1754875" y="3071425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8"/>
          <p:cNvCxnSpPr/>
          <p:nvPr/>
        </p:nvCxnSpPr>
        <p:spPr>
          <a:xfrm>
            <a:off x="1721825" y="2595600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18"/>
          <p:cNvSpPr txBox="1"/>
          <p:nvPr>
            <p:ph type="title"/>
          </p:nvPr>
        </p:nvSpPr>
        <p:spPr>
          <a:xfrm>
            <a:off x="3440238" y="2193713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Revenue</a:t>
            </a:r>
            <a:endParaRPr sz="1400"/>
          </a:p>
        </p:txBody>
      </p:sp>
      <p:sp>
        <p:nvSpPr>
          <p:cNvPr id="187" name="Google Shape;187;p18"/>
          <p:cNvSpPr txBox="1"/>
          <p:nvPr>
            <p:ph type="title"/>
          </p:nvPr>
        </p:nvSpPr>
        <p:spPr>
          <a:xfrm>
            <a:off x="1575363" y="2193713"/>
            <a:ext cx="1656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431.95€ millions</a:t>
            </a:r>
            <a:endParaRPr sz="1200"/>
          </a:p>
        </p:txBody>
      </p:sp>
      <p:sp>
        <p:nvSpPr>
          <p:cNvPr id="188" name="Google Shape;188;p18"/>
          <p:cNvSpPr txBox="1"/>
          <p:nvPr>
            <p:ph type="title"/>
          </p:nvPr>
        </p:nvSpPr>
        <p:spPr>
          <a:xfrm>
            <a:off x="5923838" y="2193713"/>
            <a:ext cx="16566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1791</a:t>
            </a:r>
            <a:r>
              <a:rPr lang="en" sz="1200"/>
              <a:t>€ millions</a:t>
            </a:r>
            <a:endParaRPr sz="1200"/>
          </a:p>
        </p:txBody>
      </p:sp>
      <p:cxnSp>
        <p:nvCxnSpPr>
          <p:cNvPr id="189" name="Google Shape;189;p18"/>
          <p:cNvCxnSpPr/>
          <p:nvPr/>
        </p:nvCxnSpPr>
        <p:spPr>
          <a:xfrm>
            <a:off x="1744250" y="4023075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18"/>
          <p:cNvSpPr txBox="1"/>
          <p:nvPr>
            <p:ph type="title"/>
          </p:nvPr>
        </p:nvSpPr>
        <p:spPr>
          <a:xfrm>
            <a:off x="3457100" y="3115375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Gross Profit Growth</a:t>
            </a:r>
            <a:endParaRPr sz="1400"/>
          </a:p>
        </p:txBody>
      </p:sp>
      <p:sp>
        <p:nvSpPr>
          <p:cNvPr id="191" name="Google Shape;191;p18"/>
          <p:cNvSpPr txBox="1"/>
          <p:nvPr>
            <p:ph type="title"/>
          </p:nvPr>
        </p:nvSpPr>
        <p:spPr>
          <a:xfrm>
            <a:off x="6416575" y="3115375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-3</a:t>
            </a:r>
            <a:r>
              <a:rPr lang="en" sz="1200"/>
              <a:t>%</a:t>
            </a:r>
            <a:endParaRPr sz="1200"/>
          </a:p>
        </p:txBody>
      </p:sp>
      <p:sp>
        <p:nvSpPr>
          <p:cNvPr id="192" name="Google Shape;192;p18"/>
          <p:cNvSpPr txBox="1"/>
          <p:nvPr>
            <p:ph type="title"/>
          </p:nvPr>
        </p:nvSpPr>
        <p:spPr>
          <a:xfrm>
            <a:off x="1983150" y="3115375"/>
            <a:ext cx="7743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49.6</a:t>
            </a:r>
            <a:r>
              <a:rPr lang="en" sz="1200"/>
              <a:t>%</a:t>
            </a:r>
            <a:endParaRPr sz="1200"/>
          </a:p>
        </p:txBody>
      </p:sp>
      <p:cxnSp>
        <p:nvCxnSpPr>
          <p:cNvPr id="193" name="Google Shape;193;p18"/>
          <p:cNvCxnSpPr/>
          <p:nvPr/>
        </p:nvCxnSpPr>
        <p:spPr>
          <a:xfrm>
            <a:off x="1754875" y="3547250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8"/>
          <p:cNvSpPr txBox="1"/>
          <p:nvPr>
            <p:ph type="title"/>
          </p:nvPr>
        </p:nvSpPr>
        <p:spPr>
          <a:xfrm>
            <a:off x="3508713" y="3591213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Gross Profit </a:t>
            </a:r>
            <a:endParaRPr sz="1400"/>
          </a:p>
        </p:txBody>
      </p:sp>
      <p:sp>
        <p:nvSpPr>
          <p:cNvPr id="195" name="Google Shape;195;p18"/>
          <p:cNvSpPr txBox="1"/>
          <p:nvPr>
            <p:ph type="title"/>
          </p:nvPr>
        </p:nvSpPr>
        <p:spPr>
          <a:xfrm>
            <a:off x="6468188" y="3591213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50%</a:t>
            </a:r>
            <a:endParaRPr sz="1200"/>
          </a:p>
        </p:txBody>
      </p:sp>
      <p:sp>
        <p:nvSpPr>
          <p:cNvPr id="196" name="Google Shape;196;p18"/>
          <p:cNvSpPr txBox="1"/>
          <p:nvPr>
            <p:ph type="title"/>
          </p:nvPr>
        </p:nvSpPr>
        <p:spPr>
          <a:xfrm>
            <a:off x="2034763" y="3591213"/>
            <a:ext cx="7743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70</a:t>
            </a:r>
            <a:r>
              <a:rPr lang="en" sz="1200"/>
              <a:t>%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type="title"/>
          </p:nvPr>
        </p:nvSpPr>
        <p:spPr>
          <a:xfrm>
            <a:off x="2233200" y="368025"/>
            <a:ext cx="4677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Multiple analysis</a:t>
            </a:r>
            <a:endParaRPr sz="3600"/>
          </a:p>
        </p:txBody>
      </p:sp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19"/>
          <p:cNvSpPr txBox="1"/>
          <p:nvPr>
            <p:ph type="title"/>
          </p:nvPr>
        </p:nvSpPr>
        <p:spPr>
          <a:xfrm>
            <a:off x="3486288" y="2024800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Ent. Val. / Revenue</a:t>
            </a:r>
            <a:endParaRPr sz="1400"/>
          </a:p>
        </p:txBody>
      </p:sp>
      <p:sp>
        <p:nvSpPr>
          <p:cNvPr id="204" name="Google Shape;204;p19"/>
          <p:cNvSpPr txBox="1"/>
          <p:nvPr>
            <p:ph type="title"/>
          </p:nvPr>
        </p:nvSpPr>
        <p:spPr>
          <a:xfrm>
            <a:off x="2061188" y="2024800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7.6x</a:t>
            </a:r>
            <a:endParaRPr sz="1200"/>
          </a:p>
        </p:txBody>
      </p:sp>
      <p:sp>
        <p:nvSpPr>
          <p:cNvPr id="205" name="Google Shape;205;p19"/>
          <p:cNvSpPr txBox="1"/>
          <p:nvPr>
            <p:ph type="title"/>
          </p:nvPr>
        </p:nvSpPr>
        <p:spPr>
          <a:xfrm>
            <a:off x="6445763" y="2024800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2.1</a:t>
            </a:r>
            <a:r>
              <a:rPr lang="en" sz="1200"/>
              <a:t>x</a:t>
            </a:r>
            <a:endParaRPr sz="1200"/>
          </a:p>
        </p:txBody>
      </p:sp>
      <p:sp>
        <p:nvSpPr>
          <p:cNvPr id="206" name="Google Shape;206;p19"/>
          <p:cNvSpPr txBox="1"/>
          <p:nvPr>
            <p:ph type="title"/>
          </p:nvPr>
        </p:nvSpPr>
        <p:spPr>
          <a:xfrm>
            <a:off x="3486288" y="2505688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Ent. Val. / EBITDA</a:t>
            </a:r>
            <a:endParaRPr sz="1400"/>
          </a:p>
        </p:txBody>
      </p:sp>
      <p:sp>
        <p:nvSpPr>
          <p:cNvPr id="207" name="Google Shape;207;p19"/>
          <p:cNvSpPr txBox="1"/>
          <p:nvPr>
            <p:ph type="title"/>
          </p:nvPr>
        </p:nvSpPr>
        <p:spPr>
          <a:xfrm>
            <a:off x="2062438" y="2505700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NM</a:t>
            </a:r>
            <a:endParaRPr sz="1200"/>
          </a:p>
        </p:txBody>
      </p:sp>
      <p:sp>
        <p:nvSpPr>
          <p:cNvPr id="208" name="Google Shape;208;p19"/>
          <p:cNvSpPr txBox="1"/>
          <p:nvPr>
            <p:ph type="title"/>
          </p:nvPr>
        </p:nvSpPr>
        <p:spPr>
          <a:xfrm>
            <a:off x="6445763" y="2505700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21.5x</a:t>
            </a:r>
            <a:endParaRPr sz="1200"/>
          </a:p>
        </p:txBody>
      </p:sp>
      <p:sp>
        <p:nvSpPr>
          <p:cNvPr id="209" name="Google Shape;209;p19"/>
          <p:cNvSpPr txBox="1"/>
          <p:nvPr>
            <p:ph type="title"/>
          </p:nvPr>
        </p:nvSpPr>
        <p:spPr>
          <a:xfrm>
            <a:off x="3486288" y="2986600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EBITDA / Eq. Value Multiple</a:t>
            </a:r>
            <a:endParaRPr sz="1400"/>
          </a:p>
        </p:txBody>
      </p:sp>
      <p:sp>
        <p:nvSpPr>
          <p:cNvPr id="210" name="Google Shape;210;p19"/>
          <p:cNvSpPr txBox="1"/>
          <p:nvPr>
            <p:ph type="title"/>
          </p:nvPr>
        </p:nvSpPr>
        <p:spPr>
          <a:xfrm>
            <a:off x="6445763" y="3081700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15.6</a:t>
            </a:r>
            <a:r>
              <a:rPr lang="en" sz="1200"/>
              <a:t>x</a:t>
            </a:r>
            <a:endParaRPr sz="1200"/>
          </a:p>
        </p:txBody>
      </p:sp>
      <p:sp>
        <p:nvSpPr>
          <p:cNvPr id="211" name="Google Shape;211;p19"/>
          <p:cNvSpPr txBox="1"/>
          <p:nvPr>
            <p:ph type="title"/>
          </p:nvPr>
        </p:nvSpPr>
        <p:spPr>
          <a:xfrm>
            <a:off x="2061188" y="3081700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NM</a:t>
            </a:r>
            <a:endParaRPr sz="1200"/>
          </a:p>
        </p:txBody>
      </p:sp>
      <p:sp>
        <p:nvSpPr>
          <p:cNvPr id="212" name="Google Shape;212;p19"/>
          <p:cNvSpPr txBox="1"/>
          <p:nvPr>
            <p:ph type="title"/>
          </p:nvPr>
        </p:nvSpPr>
        <p:spPr>
          <a:xfrm>
            <a:off x="3486288" y="3608988"/>
            <a:ext cx="21714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Price to Book</a:t>
            </a:r>
            <a:endParaRPr sz="1400"/>
          </a:p>
        </p:txBody>
      </p:sp>
      <p:sp>
        <p:nvSpPr>
          <p:cNvPr id="213" name="Google Shape;213;p19"/>
          <p:cNvSpPr txBox="1"/>
          <p:nvPr>
            <p:ph type="title"/>
          </p:nvPr>
        </p:nvSpPr>
        <p:spPr>
          <a:xfrm>
            <a:off x="6445763" y="3609000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9</a:t>
            </a:r>
            <a:r>
              <a:rPr lang="en" sz="1200"/>
              <a:t>.09x</a:t>
            </a:r>
            <a:endParaRPr sz="1200"/>
          </a:p>
        </p:txBody>
      </p:sp>
      <p:sp>
        <p:nvSpPr>
          <p:cNvPr id="214" name="Google Shape;214;p19"/>
          <p:cNvSpPr txBox="1"/>
          <p:nvPr>
            <p:ph type="title"/>
          </p:nvPr>
        </p:nvSpPr>
        <p:spPr>
          <a:xfrm>
            <a:off x="2062438" y="3609000"/>
            <a:ext cx="674100" cy="3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2.34</a:t>
            </a:r>
            <a:r>
              <a:rPr lang="en" sz="1200"/>
              <a:t>x</a:t>
            </a:r>
            <a:endParaRPr sz="1200"/>
          </a:p>
        </p:txBody>
      </p:sp>
      <p:cxnSp>
        <p:nvCxnSpPr>
          <p:cNvPr id="215" name="Google Shape;215;p19"/>
          <p:cNvCxnSpPr/>
          <p:nvPr/>
        </p:nvCxnSpPr>
        <p:spPr>
          <a:xfrm>
            <a:off x="1857375" y="2459200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19"/>
          <p:cNvCxnSpPr/>
          <p:nvPr/>
        </p:nvCxnSpPr>
        <p:spPr>
          <a:xfrm>
            <a:off x="1857375" y="2940100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19"/>
          <p:cNvCxnSpPr/>
          <p:nvPr/>
        </p:nvCxnSpPr>
        <p:spPr>
          <a:xfrm>
            <a:off x="1857375" y="3609000"/>
            <a:ext cx="5667300" cy="9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686" y="1169000"/>
            <a:ext cx="2201937" cy="5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888" y="808800"/>
            <a:ext cx="1864476" cy="15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type="title"/>
          </p:nvPr>
        </p:nvSpPr>
        <p:spPr>
          <a:xfrm>
            <a:off x="2513900" y="435475"/>
            <a:ext cx="43146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BIG DATA - COMPETITION</a:t>
            </a:r>
            <a:endParaRPr sz="2400"/>
          </a:p>
        </p:txBody>
      </p:sp>
      <p:sp>
        <p:nvSpPr>
          <p:cNvPr id="225" name="Google Shape;225;p20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75" y="1332825"/>
            <a:ext cx="1875600" cy="11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325" y="2110200"/>
            <a:ext cx="3395600" cy="33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5475" y="987450"/>
            <a:ext cx="5043800" cy="25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7825" y="2636025"/>
            <a:ext cx="1792200" cy="17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